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56.jpeg" ContentType="image/jpeg"/>
  <Override PartName="/ppt/media/image27.png" ContentType="image/png"/>
  <Override PartName="/ppt/media/image4.png" ContentType="image/png"/>
  <Override PartName="/ppt/media/image34.png" ContentType="image/png"/>
  <Override PartName="/ppt/media/image44.png" ContentType="image/png"/>
  <Override PartName="/ppt/media/image46.png" ContentType="image/png"/>
  <Override PartName="/ppt/media/image50.png" ContentType="image/png"/>
  <Override PartName="/ppt/media/image11.png" ContentType="image/png"/>
  <Override PartName="/ppt/media/image48.png" ContentType="image/png"/>
  <Override PartName="/ppt/media/image13.png" ContentType="image/png"/>
  <Override PartName="/ppt/media/image45.png" ContentType="image/png"/>
  <Override PartName="/ppt/media/image51.jpeg" ContentType="image/jpeg"/>
  <Override PartName="/ppt/media/image52.png" ContentType="image/png"/>
  <Override PartName="/ppt/media/image41.png" ContentType="image/png"/>
  <Override PartName="/ppt/media/image53.png" ContentType="image/png"/>
  <Override PartName="/ppt/media/image42.png" ContentType="image/png"/>
  <Override PartName="/ppt/media/image54.png" ContentType="image/png"/>
  <Override PartName="/ppt/media/image43.png" ContentType="image/png"/>
  <Override PartName="/ppt/media/image47.jpeg" ContentType="image/jpeg"/>
  <Override PartName="/ppt/media/image55.png" ContentType="image/png"/>
  <Override PartName="/ppt/media/image40.png" ContentType="image/png"/>
  <Override PartName="/ppt/media/image36.png" ContentType="image/png"/>
  <Override PartName="/ppt/media/image31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10.png" ContentType="image/png"/>
  <Override PartName="/ppt/media/image1.jpeg" ContentType="image/jpeg"/>
  <Override PartName="/ppt/media/image38.png" ContentType="image/png"/>
  <Override PartName="/ppt/media/image8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png>
</file>

<file path=ppt/media/image49.png>
</file>

<file path=ppt/media/image5.png>
</file>

<file path=ppt/media/image50.png>
</file>

<file path=ppt/media/image51.jpeg>
</file>

<file path=ppt/media/image52.png>
</file>

<file path=ppt/media/image53.png>
</file>

<file path=ppt/media/image54.png>
</file>

<file path=ppt/media/image55.png>
</file>

<file path=ppt/media/image56.jpe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A7DC7537-0767-4ED4-A5B0-BF0E9BCAEC1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E2D267A-DDC1-46F9-9515-3CB5C8A6EAEB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sldNum" idx="1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F2CC4C2-2D8B-4A07-893B-3457600232FF}" type="slidenum">
              <a:rPr b="0" lang="en-US" sz="1200" spc="-1" strike="noStrike">
                <a:latin typeface="Times New Roman"/>
              </a:rPr>
              <a:t>46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1277549-DB4F-4C42-BB5D-13F1A1469922}" type="slidenum">
              <a:rPr b="0" lang="en-US" sz="1200" spc="-1" strike="noStrike">
                <a:latin typeface="Times New Roman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D90F347-3E39-48F1-A0B1-3A5CB7B2ABB8}" type="slidenum">
              <a:rPr b="0" lang="en-US" sz="1200" spc="-1" strike="noStrike">
                <a:latin typeface="Times New Roman"/>
              </a:rPr>
              <a:t>46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63ABE9-6C31-44B9-A427-B243445EC506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595239-A782-4F72-8511-7C2F98F3AD44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2797BA-98AC-4DA8-8D63-0FE12EE8A3B9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0A784E-C2F0-499F-AE54-D249DE747433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D4FE7C8-58E1-46CD-B271-01FF903BB2D1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F3DE23-8720-4589-A312-5E454E7F215C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4BE68C-6B89-489F-8583-2C86E61C3519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60ACC54-B9BB-4AE6-A13B-0C898ACCBB27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1D94B2-8C12-40E6-A70D-F65EC038209A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3630C0-186B-49F8-91FB-468077DAAF92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6E60CF-F9A6-4744-BBAD-115F447BCC9C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30C035-FF3A-4BF3-B630-F46DF7BD58C1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D8B88BC-C21B-4B9B-A249-513072D75C9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6885C60-148F-42BE-877B-B61EDA08755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41F2198-2FA3-42EB-950C-51AB2F5A5D2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725F34E-DAA0-47F7-9B13-EA538DBDAF8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F1B0355-9004-4E30-834D-5858E538496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98784D7-27AB-4A41-A414-AB2EA989A56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6BF787F-8D15-4428-B394-BDF36161CF7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F568777-A279-431E-98AE-5613093627B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44E05AB-BED7-4918-83C0-04E35E00BD3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4E3240D-1F25-4A2D-B57C-DD40D2B253B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6F043CE-C43F-41E1-B0DA-EF0608BF1C1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6D71E06-1AA4-4863-8E65-09DEA95CDB9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  <a:buNone/>
            </a:pP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Master title style</a:t>
            </a:r>
            <a:endParaRPr b="0" lang="en-US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6FDF075-ABAE-4003-A096-B3A224EB473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3465a4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8b8b8b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&lt;date/time&gt;</a:t>
            </a:r>
            <a:endParaRPr b="0" lang="en-US" sz="18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 idx="5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F034A59-7C44-4C65-9BFD-E779472A041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github.com/avillers23/IBM-Applied-Data-Science-Capstone/blob/main/Data%20Wrangling.ipynb" TargetMode="External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s://github.com/avillers23/IBM-Applied-Data-Science-Capstone/blob/main/EDA%20With%20Data%20Visualization.ipynb" TargetMode="External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avillers23/IBM-Applied-Data-Science-Capstone/blob/main/EDA%20With%20SQL.ipynb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hyperlink" Target="https://github.com/avillers23/IBM-Applied-Data-Science-Capstone/blob/main/Interactive%20Visual%20Analyitcs%20with%20Folium.ipynb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github.com/avillers23/IBM-Applied-Data-Science-Capstone/blob/main/spacex_dash_app.py" TargetMode="External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hyperlink" Target="https://github.com/avillers23/IBM-Applied-Data-Science-Capstone/blob/main/Machine%20Learning%20Prediction.jupyterlite.ipynb" TargetMode="External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47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51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56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hyperlink" Target="https://api.spacexdata.com/v4/rockets/" TargetMode="External"/><Relationship Id="rId3" Type="http://schemas.openxmlformats.org/officeDocument/2006/relationships/hyperlink" Target="https://en.wikipedia.org/wiki/List_of_Falcon/_9/_and_Falcon_Heavy_launches" TargetMode="External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avillers23/IBM-Applied-Data-Science-Capstone/blob/main/Data%20Collection%20API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github.com/avillers23/IBM-Applied-Data-Science-Capstone/blob/main/Data%20Collection%20with%20Web%20Scaping.ipynb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42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David Villers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01/19/2024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4944960" cy="343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Our data set indicates if the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booster landed successfully.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The result was listed as either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True or False followed by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location such as “Ocean” or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“Ground Pad.” We want to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condense these results simply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to True or False and assign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the results to a binary class (1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for True, 0 for False).  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7086600" y="2057400"/>
            <a:ext cx="2887560" cy="685800"/>
          </a:xfrm>
          <a:prstGeom prst="flowChartAlternateProcess">
            <a:avLst/>
          </a:prstGeom>
          <a:solidFill>
            <a:srgbClr val="729fcf">
              <a:alpha val="5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Calculate number of </a:t>
            </a:r>
            <a:r>
              <a:rPr b="0" lang="en-US" sz="1400" spc="-1" strike="noStrike">
                <a:latin typeface="Arial"/>
              </a:rPr>
              <a:t>launches at each site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5" name=""/>
          <p:cNvSpPr/>
          <p:nvPr/>
        </p:nvSpPr>
        <p:spPr>
          <a:xfrm>
            <a:off x="7086600" y="4800600"/>
            <a:ext cx="2887560" cy="685800"/>
          </a:xfrm>
          <a:prstGeom prst="flowChartAlternateProcess">
            <a:avLst/>
          </a:prstGeom>
          <a:solidFill>
            <a:srgbClr val="729fcf">
              <a:alpha val="5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Create landing outcome label from Outcome column (New column labeled ‘class’)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6" name=""/>
          <p:cNvSpPr/>
          <p:nvPr/>
        </p:nvSpPr>
        <p:spPr>
          <a:xfrm>
            <a:off x="7086600" y="3886200"/>
            <a:ext cx="2887560" cy="685800"/>
          </a:xfrm>
          <a:prstGeom prst="flowChartAlternateProcess">
            <a:avLst/>
          </a:prstGeom>
          <a:solidFill>
            <a:srgbClr val="729fcf">
              <a:alpha val="5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Calculate number and occurrence of mission outcome of the orbits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7" name=""/>
          <p:cNvSpPr/>
          <p:nvPr/>
        </p:nvSpPr>
        <p:spPr>
          <a:xfrm>
            <a:off x="7086600" y="2971800"/>
            <a:ext cx="2887560" cy="685800"/>
          </a:xfrm>
          <a:prstGeom prst="flowChartAlternateProcess">
            <a:avLst/>
          </a:prstGeom>
          <a:solidFill>
            <a:srgbClr val="729fcf">
              <a:alpha val="5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400" spc="-1" strike="noStrike">
                <a:latin typeface="Arial"/>
              </a:rPr>
              <a:t>Calculate number of and occurrences of each orbit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8" name=""/>
          <p:cNvSpPr/>
          <p:nvPr/>
        </p:nvSpPr>
        <p:spPr>
          <a:xfrm rot="5400000">
            <a:off x="8417520" y="3698280"/>
            <a:ext cx="228600" cy="147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"/>
          <p:cNvSpPr/>
          <p:nvPr/>
        </p:nvSpPr>
        <p:spPr>
          <a:xfrm rot="5400000">
            <a:off x="8417520" y="4612680"/>
            <a:ext cx="228600" cy="147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"/>
          <p:cNvSpPr/>
          <p:nvPr/>
        </p:nvSpPr>
        <p:spPr>
          <a:xfrm rot="5400000">
            <a:off x="8417520" y="2783880"/>
            <a:ext cx="228600" cy="147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"/>
          <p:cNvSpPr txBox="1"/>
          <p:nvPr/>
        </p:nvSpPr>
        <p:spPr>
          <a:xfrm>
            <a:off x="4343400" y="6283080"/>
            <a:ext cx="29718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 u="sng">
                <a:solidFill>
                  <a:srgbClr val="3465a4"/>
                </a:solidFill>
                <a:uFillTx/>
                <a:latin typeface="Arial"/>
                <a:hlinkClick r:id="rId2"/>
              </a:rPr>
              <a:t>Github: Data Wrangling</a:t>
            </a:r>
            <a:endParaRPr b="0" lang="en-US" sz="1800" spc="-1" strike="noStrike" u="sng">
              <a:solidFill>
                <a:srgbClr val="3465a4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25DA6F-C70B-453C-889D-ED43F162BC27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3203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To help us better understand our data, we utilize various visualization tools and in this particular section we made several charts and graphs.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Plots → Shows the relationship between variables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Plots → Shows a comparison among categories 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Plots → Shows trends in data over time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4" name=""/>
          <p:cNvSpPr txBox="1"/>
          <p:nvPr/>
        </p:nvSpPr>
        <p:spPr>
          <a:xfrm>
            <a:off x="3886200" y="6172200"/>
            <a:ext cx="3429000" cy="60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 u="sng">
                <a:solidFill>
                  <a:srgbClr val="3465a4"/>
                </a:solidFill>
                <a:uFillTx/>
                <a:latin typeface="Arial"/>
                <a:hlinkClick r:id="rId2"/>
              </a:rPr>
              <a:t>Gitgub: EDA with Visualization</a:t>
            </a:r>
            <a:endParaRPr b="0" lang="en-US" sz="1800" spc="-1" strike="noStrike" u="sng">
              <a:solidFill>
                <a:srgbClr val="3465a4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10AB9B-54BE-4122-985B-D82E1BB616A0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/>
          </p:nvPr>
        </p:nvSpPr>
        <p:spPr>
          <a:xfrm>
            <a:off x="228600" y="1371600"/>
            <a:ext cx="11430000" cy="43434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     </a:t>
            </a: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Tasks to be performed using SQL: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Display the names of the unique launch sites in the space mission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Display 5 records where launch sites begin with the string 'CCA'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Display the total payload mass carried by boosters launched by NASA (CRS)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Display average payload mass carried by booster version F9 v1.1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List the date when the first succesful landing outcome in ground pad was acheived.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List the names of the boosters which have success in drone ship and have payload mass greater than 4000 but less than 6000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List the total number of successful and failure mission outcomes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List the names of the booster_versions which have carried the maximum payload mass. 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List the records which will display the month names, failure landing_outcomes in drone ship ,booster versions, launch_site for the months in year 2015.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order.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7" name=""/>
          <p:cNvSpPr txBox="1"/>
          <p:nvPr/>
        </p:nvSpPr>
        <p:spPr>
          <a:xfrm>
            <a:off x="4800600" y="6054480"/>
            <a:ext cx="25146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 u="sng">
                <a:solidFill>
                  <a:srgbClr val="3465a4"/>
                </a:solidFill>
                <a:uFillTx/>
                <a:latin typeface="Arial"/>
                <a:hlinkClick r:id="rId2"/>
              </a:rPr>
              <a:t>Github: EDA with SQL</a:t>
            </a:r>
            <a:endParaRPr b="0" lang="en-US" sz="1800" spc="-1" strike="noStrike" u="sng">
              <a:solidFill>
                <a:srgbClr val="3465a4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AA9A92-1B9B-4BA1-9A26-901375410CAC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5240" cy="269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The following objects were displayed on the interactive map: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Makers → Indicates locations of launch sites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Circles → Highlights areas around specific launch sites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Cluster Markers → Groups nearby launch sites together when zoomed out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Lines → Indicates distance between launch site and nearest rail, city, ocean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292929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20" name=""/>
          <p:cNvSpPr txBox="1"/>
          <p:nvPr/>
        </p:nvSpPr>
        <p:spPr>
          <a:xfrm>
            <a:off x="5029200" y="5825880"/>
            <a:ext cx="27432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 u="sng">
                <a:solidFill>
                  <a:srgbClr val="3465a4"/>
                </a:solidFill>
                <a:uFillTx/>
                <a:latin typeface="Arial"/>
                <a:hlinkClick r:id="rId2"/>
              </a:rPr>
              <a:t>Github: Folium</a:t>
            </a:r>
            <a:endParaRPr b="0" lang="en-US" sz="1800" spc="-1" strike="noStrike" u="sng">
              <a:solidFill>
                <a:srgbClr val="3465a4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F7B1CD-9D7D-4AE3-9B47-0C01A12DD4A8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3889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User interaction features: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Dropdown List → Contained option to select particular launch site or select ALL sites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Min/Max Slider → Allows user to select a range (0-10000kg) for the payload mass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Plots displayed based upon user inputs: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Pie Chart → Shows success rate of launches 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Plot → Shows correlation between payload mass and launch success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23" name=""/>
          <p:cNvSpPr txBox="1"/>
          <p:nvPr/>
        </p:nvSpPr>
        <p:spPr>
          <a:xfrm>
            <a:off x="4572000" y="6172200"/>
            <a:ext cx="27432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 u="sng">
                <a:solidFill>
                  <a:srgbClr val="3465a4"/>
                </a:solidFill>
                <a:uFillTx/>
                <a:latin typeface="Arial"/>
                <a:hlinkClick r:id="rId2"/>
              </a:rPr>
              <a:t>Github: Dashboard</a:t>
            </a:r>
            <a:endParaRPr b="0" lang="en-US" sz="1800" spc="-1" strike="noStrike" u="sng">
              <a:solidFill>
                <a:srgbClr val="3465a4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FC6CC6-BD21-4D5C-9C47-833C7EE5937D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494496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The following algorithms were used: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Logistic Regression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Support Vector Machine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Decision Tree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K-Nearest Neighbors 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</p:txBody>
      </p:sp>
      <p:sp>
        <p:nvSpPr>
          <p:cNvPr id="22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26" name=""/>
          <p:cNvSpPr/>
          <p:nvPr/>
        </p:nvSpPr>
        <p:spPr>
          <a:xfrm>
            <a:off x="6400800" y="160020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Construct dataframe and standardize the data.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7" name=""/>
          <p:cNvSpPr/>
          <p:nvPr/>
        </p:nvSpPr>
        <p:spPr>
          <a:xfrm>
            <a:off x="9144360" y="160056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Split data into training and testing sets.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8" name=""/>
          <p:cNvSpPr/>
          <p:nvPr/>
        </p:nvSpPr>
        <p:spPr>
          <a:xfrm rot="5400000">
            <a:off x="10058400" y="3543120"/>
            <a:ext cx="457200" cy="22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"/>
          <p:cNvSpPr/>
          <p:nvPr/>
        </p:nvSpPr>
        <p:spPr>
          <a:xfrm>
            <a:off x="8686800" y="2514960"/>
            <a:ext cx="457200" cy="22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"/>
          <p:cNvSpPr/>
          <p:nvPr/>
        </p:nvSpPr>
        <p:spPr>
          <a:xfrm rot="10800000">
            <a:off x="8686800" y="4572000"/>
            <a:ext cx="457200" cy="22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"/>
          <p:cNvSpPr/>
          <p:nvPr/>
        </p:nvSpPr>
        <p:spPr>
          <a:xfrm>
            <a:off x="9130680" y="387144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Perform testing using the 4 models listed to the left.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2" name=""/>
          <p:cNvSpPr/>
          <p:nvPr/>
        </p:nvSpPr>
        <p:spPr>
          <a:xfrm>
            <a:off x="6400800" y="388620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Find the model that best fits by observing the score values.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3" name=""/>
          <p:cNvSpPr txBox="1"/>
          <p:nvPr/>
        </p:nvSpPr>
        <p:spPr>
          <a:xfrm>
            <a:off x="2743200" y="6176520"/>
            <a:ext cx="5715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 u="sng">
                <a:solidFill>
                  <a:srgbClr val="3465a4"/>
                </a:solidFill>
                <a:uFillTx/>
                <a:latin typeface="Arial"/>
                <a:hlinkClick r:id="rId2"/>
              </a:rPr>
              <a:t>Github: Predictive Analysis with Machine Learning </a:t>
            </a:r>
            <a:endParaRPr b="0" lang="en-US" sz="1800" spc="-1" strike="noStrike" u="sng">
              <a:solidFill>
                <a:srgbClr val="3465a4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5C8C8F6-0F9B-4015-8D67-C2BE27BC119A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ontent Placeholder 2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Exploratory data analysis results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Interactive analytics demo in screenshots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Predictive analysis results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  <a:buNone/>
            </a:pPr>
            <a:endParaRPr b="0" lang="en-US" sz="1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3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FEFCF2-25E1-41CC-B4C5-8A36B7A8653C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Box 1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2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/>
          </p:nvPr>
        </p:nvSpPr>
        <p:spPr>
          <a:xfrm>
            <a:off x="228600" y="4572000"/>
            <a:ext cx="10744200" cy="2057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Takeaways: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As time goes along, the success rate of the flights increases greatly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VAFB and KSC have better success rates compared to CCAFS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CCAFS accounts for nearly 50% of all launches, with success rate being high with later launches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</p:txBody>
      </p:sp>
      <p:sp>
        <p:nvSpPr>
          <p:cNvPr id="23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39" name="" descr=""/>
          <p:cNvPicPr/>
          <p:nvPr/>
        </p:nvPicPr>
        <p:blipFill>
          <a:blip r:embed="rId2"/>
          <a:stretch/>
        </p:blipFill>
        <p:spPr>
          <a:xfrm>
            <a:off x="381240" y="1371600"/>
            <a:ext cx="11048760" cy="28202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FA24B2-20BA-4D82-9DA8-9275ACB7BC63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41" name="" descr=""/>
          <p:cNvPicPr/>
          <p:nvPr/>
        </p:nvPicPr>
        <p:blipFill>
          <a:blip r:embed="rId2"/>
          <a:stretch/>
        </p:blipFill>
        <p:spPr>
          <a:xfrm>
            <a:off x="228600" y="1650960"/>
            <a:ext cx="11630880" cy="2463840"/>
          </a:xfrm>
          <a:prstGeom prst="rect">
            <a:avLst/>
          </a:prstGeom>
          <a:ln w="0">
            <a:noFill/>
          </a:ln>
        </p:spPr>
      </p:pic>
      <p:sp>
        <p:nvSpPr>
          <p:cNvPr id="242" name="Content Placeholder 1"/>
          <p:cNvSpPr txBox="1"/>
          <p:nvPr/>
        </p:nvSpPr>
        <p:spPr>
          <a:xfrm>
            <a:off x="462600" y="4552920"/>
            <a:ext cx="9830160" cy="2057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Takeaways: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The success rate increases as the mass increases among all 3 launch sites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KSC does show successful launches when the mass is under 5000 kg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849FCB-19EE-4FA6-A220-2361E411147A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EB0DB4A-1A66-4E03-BC51-9E54A3CE624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Executive Summary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Introduction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Methodology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Results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Conclusion</a:t>
            </a:r>
            <a:endParaRPr b="0" lang="en-US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Appendix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/>
          </p:nvPr>
        </p:nvSpPr>
        <p:spPr>
          <a:xfrm>
            <a:off x="6400800" y="1600200"/>
            <a:ext cx="4572000" cy="5029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Takeaways: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417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Launches in orbits ES-L1, GEO, HEO,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and SSO had a 100% success rate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417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Launches into the SO orbit have yet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to succeed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417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Launches into the ISS, LEO, MEO, PO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orbits yield roughly a 65% success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45" name="" descr=""/>
          <p:cNvPicPr/>
          <p:nvPr/>
        </p:nvPicPr>
        <p:blipFill>
          <a:blip r:embed="rId2"/>
          <a:stretch/>
        </p:blipFill>
        <p:spPr>
          <a:xfrm>
            <a:off x="73800" y="1865880"/>
            <a:ext cx="5641200" cy="40777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0E3FCB-BC52-4CFB-AB58-904B0C6BE4E5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/>
          </p:nvPr>
        </p:nvSpPr>
        <p:spPr>
          <a:xfrm>
            <a:off x="228600" y="4114800"/>
            <a:ext cx="10287000" cy="2514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Takeaways: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In general, success rate has increased over time in each orbit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The orbit VLEO has been used more frequently as of late and the success rate indicates this orbit will allow for a successful launch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</p:txBody>
      </p:sp>
      <p:sp>
        <p:nvSpPr>
          <p:cNvPr id="24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48" name="" descr=""/>
          <p:cNvPicPr/>
          <p:nvPr/>
        </p:nvPicPr>
        <p:blipFill>
          <a:blip r:embed="rId2"/>
          <a:stretch/>
        </p:blipFill>
        <p:spPr>
          <a:xfrm>
            <a:off x="0" y="1482120"/>
            <a:ext cx="12191760" cy="240408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5E4FEA-AB93-4FE7-A6F4-783400CA2A64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/>
          </p:nvPr>
        </p:nvSpPr>
        <p:spPr>
          <a:xfrm>
            <a:off x="457200" y="4572000"/>
            <a:ext cx="10515600" cy="2057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Takeaways: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For GTO we cannot gather much insight since there are a 50/50 mix of successful landings and unsuccessful landings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PO, LEO, ISS do indicate the success rate increases as the payload mass increases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</p:txBody>
      </p:sp>
      <p:sp>
        <p:nvSpPr>
          <p:cNvPr id="25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51" name="" descr=""/>
          <p:cNvPicPr/>
          <p:nvPr/>
        </p:nvPicPr>
        <p:blipFill>
          <a:blip r:embed="rId2"/>
          <a:stretch/>
        </p:blipFill>
        <p:spPr>
          <a:xfrm>
            <a:off x="0" y="1644480"/>
            <a:ext cx="12191760" cy="24703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C58637-D490-409A-B686-A07C07618C4A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086600" y="1675080"/>
            <a:ext cx="4800600" cy="4268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Takeaways: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Since the year 2013, the success rate has increased over time.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54" name="" descr=""/>
          <p:cNvPicPr/>
          <p:nvPr/>
        </p:nvPicPr>
        <p:blipFill>
          <a:blip r:embed="rId2"/>
          <a:stretch/>
        </p:blipFill>
        <p:spPr>
          <a:xfrm>
            <a:off x="0" y="1407960"/>
            <a:ext cx="6222600" cy="45356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66E155-AC88-4325-A35B-2F89204B27EF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/>
          </p:nvPr>
        </p:nvSpPr>
        <p:spPr>
          <a:xfrm>
            <a:off x="5257800" y="2286000"/>
            <a:ext cx="5173560" cy="2743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Explanation: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Performed SQL query to display the names of the Launch Sites 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</p:txBody>
      </p:sp>
      <p:sp>
        <p:nvSpPr>
          <p:cNvPr id="25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57" name="" descr=""/>
          <p:cNvPicPr/>
          <p:nvPr/>
        </p:nvPicPr>
        <p:blipFill>
          <a:blip r:embed="rId2"/>
          <a:stretch/>
        </p:blipFill>
        <p:spPr>
          <a:xfrm>
            <a:off x="1600200" y="1978920"/>
            <a:ext cx="2693880" cy="32425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D53C1C-515A-4478-B618-19264F26E967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/>
          </p:nvPr>
        </p:nvSpPr>
        <p:spPr>
          <a:xfrm>
            <a:off x="770040" y="5257800"/>
            <a:ext cx="9745200" cy="1371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Explanation: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000000"/>
                </a:solidFill>
                <a:latin typeface="Abadi"/>
              </a:rPr>
              <a:t>Performed SQL query to display the names of the Launch Sites that begin with ‘CCA’ and displaying the first 5 results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</p:txBody>
      </p:sp>
      <p:sp>
        <p:nvSpPr>
          <p:cNvPr id="25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260" name="" descr=""/>
          <p:cNvPicPr/>
          <p:nvPr/>
        </p:nvPicPr>
        <p:blipFill>
          <a:blip r:embed="rId2"/>
          <a:stretch/>
        </p:blipFill>
        <p:spPr>
          <a:xfrm>
            <a:off x="1311840" y="1371600"/>
            <a:ext cx="8746560" cy="37098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A9E2AD-F50A-4A15-B89D-A897EDB25087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FFD0AD-5CED-421D-B6A9-750CEA219886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AF5AEF7-9C6C-45AA-8C2A-4BF4BF5AA3AD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C8FAAF-2DB5-484D-95C8-FF3F72818E4C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52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8A36729-8B01-4968-8D19-9127B09B7231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7D8AD737-6D02-44E3-8373-CAA55C46489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1828800"/>
            <a:ext cx="8413560" cy="411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79000"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Methodologies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Data Collection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Data Wrangling 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EDA with Visualization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EDA with SQL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Interactive Map using Folium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Interactive Dashboard using Plotly Dash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Predictive analysis using Machine Learning Techniques</a:t>
            </a:r>
            <a:endParaRPr b="0" lang="en-US" sz="16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all Results</a:t>
            </a:r>
            <a:endParaRPr b="0" lang="en-US" sz="22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EDA Results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Interactive Results using Screenshots of Map/Dashboard</a:t>
            </a:r>
            <a:endParaRPr b="0" lang="en-US" sz="16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Bef>
                <a:spcPts val="140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292929"/>
                </a:solidFill>
                <a:latin typeface="Abadi"/>
              </a:rPr>
              <a:t>Predictive Analysis Results  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7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4D2026-7A8B-42D8-B13F-44C29E2690FC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6BC5BF-8021-471A-ABF1-80B1B5509078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F81338-1897-4287-A207-9DE4B9699EE0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5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664A883-FF1B-4B56-B349-CA070FCAA228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extBox 6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3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72DDBE-740C-4281-ADD8-767BC199FF07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42E8A68-4B70-4961-95CB-C0D4AC2CE9E4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3FD31A-2385-44AE-B235-0207A55276B5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TextBox 1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4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A84604-6E77-4F9D-8756-235B60A23CD3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itle 1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3" name="Content Placeholder 2"/>
          <p:cNvSpPr/>
          <p:nvPr/>
        </p:nvSpPr>
        <p:spPr>
          <a:xfrm>
            <a:off x="958680" y="2521440"/>
            <a:ext cx="5660640" cy="189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"/>
          <p:cNvSpPr txBox="1"/>
          <p:nvPr/>
        </p:nvSpPr>
        <p:spPr>
          <a:xfrm>
            <a:off x="457200" y="1600200"/>
            <a:ext cx="10972800" cy="641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US" sz="2200" spc="-1" strike="noStrike">
                <a:solidFill>
                  <a:srgbClr val="292929"/>
                </a:solidFill>
                <a:latin typeface="Abadi"/>
              </a:rPr>
              <a:t>Project background and context</a:t>
            </a:r>
            <a:endParaRPr b="0" lang="en-US" sz="2200" spc="-1" strike="noStrike">
              <a:latin typeface="Arial"/>
            </a:endParaRPr>
          </a:p>
          <a:p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	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SpaceX is the most successful company of the commercial space age, 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	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 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	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making space travel affordable. The company advertises Falcon 9 rocket 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	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launches on its website, with a cost of 62 million dollars; other providers cost 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	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upward of 165 million dollars each, much of the savings is because SpaceX 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	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can reuse the first stage. Therefore, if we can determine if the first stage will 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	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land, we can determine the cost of a launch. Based on public information 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	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and machine learning models, we are going to predict if SpaceX will reuse 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	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the first stage.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1" lang="en-US" sz="2000" spc="-1" strike="noStrike">
                <a:solidFill>
                  <a:srgbClr val="292929"/>
                </a:solidFill>
                <a:latin typeface="Abadi"/>
              </a:rPr>
              <a:t>Questions to be answered?</a:t>
            </a:r>
            <a:endParaRPr b="0" lang="en-US" sz="2000" spc="-1" strike="noStrike">
              <a:latin typeface="Arial"/>
            </a:endParaRPr>
          </a:p>
          <a:p>
            <a:pPr lvl="3" marL="86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How do variables such as payload mass, launch site, number of flights, and orbits affect the success of the first stage landing?</a:t>
            </a:r>
            <a:endParaRPr b="0" lang="en-US" sz="2000" spc="-1" strike="noStrike">
              <a:latin typeface="Arial"/>
            </a:endParaRPr>
          </a:p>
          <a:p>
            <a:pPr lvl="3" marL="86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Does the rate of successful landings increase over the years?</a:t>
            </a:r>
            <a:endParaRPr b="0" lang="en-US" sz="2000" spc="-1" strike="noStrike">
              <a:latin typeface="Arial"/>
            </a:endParaRPr>
          </a:p>
          <a:p>
            <a:pPr lvl="3" marL="86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292929"/>
                </a:solidFill>
                <a:latin typeface="Abadi"/>
              </a:rPr>
              <a:t>What is the best algorithm that can be used for binary classification in this case?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	</a:t>
            </a:r>
            <a:endParaRPr b="0" lang="en-US" sz="2200" spc="-1" strike="noStrike">
              <a:latin typeface="Arial"/>
            </a:endParaRPr>
          </a:p>
          <a:p>
            <a:endParaRPr b="0" lang="en-US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A86255-4028-4FAC-B274-93AE9BA35931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2FB1BB-BDE2-473B-9FB3-29F5BDCF89B8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extBox 1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5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7767ADB-5445-4519-96CE-3981EA93A97A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3AE91C-EA49-4CD7-B1C2-9A06229890D5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B7BBBE-AC94-410A-83F5-C42C70F4C687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242A7B-C257-4163-AC82-C79913DFCC3D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Num" idx="12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7C13D4D-9B82-4063-83FE-E22BEB0A40B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latin typeface="Times New Roman"/>
            </a:endParaRPr>
          </a:p>
        </p:txBody>
      </p:sp>
      <p:sp>
        <p:nvSpPr>
          <p:cNvPr id="176" name="TextBox 1"/>
          <p:cNvSpPr/>
          <p:nvPr/>
        </p:nvSpPr>
        <p:spPr>
          <a:xfrm>
            <a:off x="671400" y="281268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1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tent Placeholder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8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8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17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479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5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Data collection methodology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3465a4"/>
                </a:solidFill>
                <a:latin typeface="Calibri"/>
              </a:rPr>
              <a:t>SpaceX Rest API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3465a4"/>
                </a:solidFill>
                <a:latin typeface="Calibri"/>
              </a:rPr>
              <a:t>Webscrape SpaceX Wikipedia page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Perform data wrangling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3465a4"/>
                </a:solidFill>
                <a:latin typeface="Calibri"/>
              </a:rPr>
              <a:t>Filter Data 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3465a4"/>
                </a:solidFill>
                <a:latin typeface="Calibri"/>
              </a:rPr>
              <a:t>Handle missing values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3465a4"/>
                </a:solidFill>
                <a:latin typeface="Calibri"/>
              </a:rPr>
              <a:t>Utilize One Hot Encoding to prepare data for binary </a:t>
            </a:r>
            <a:r>
              <a:rPr b="0" lang="en-US" sz="2000" spc="-1" strike="noStrike">
                <a:solidFill>
                  <a:srgbClr val="3465a4"/>
                </a:solidFill>
                <a:latin typeface="Calibri"/>
              </a:rPr>
              <a:t>classification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Perform EDA using visualization and SQL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Perform interactive EDA with Folium and Dash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Perform predictive analysis using classification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models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3465a4"/>
                </a:solidFill>
                <a:latin typeface="Calibri"/>
              </a:rPr>
              <a:t>Build and test various classification models using machine </a:t>
            </a:r>
            <a:r>
              <a:rPr b="0" lang="en-US" sz="2000" spc="-1" strike="noStrike">
                <a:solidFill>
                  <a:srgbClr val="3465a4"/>
                </a:solidFill>
                <a:latin typeface="Calibri"/>
              </a:rPr>
              <a:t>learning techniques   </a:t>
            </a:r>
            <a:endParaRPr b="0" lang="en-US" sz="2000" spc="-1" strike="noStrike">
              <a:solidFill>
                <a:srgbClr val="3465a4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8EAAAA-71C5-4217-9AB7-CED713CDEA1A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/>
          </p:nvPr>
        </p:nvSpPr>
        <p:spPr>
          <a:xfrm>
            <a:off x="228600" y="1825560"/>
            <a:ext cx="11887200" cy="1374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Data sets used we gathered from the following sources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SpaceX API →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hlinkClick r:id="rId2"/>
              </a:rPr>
              <a:t>https://api.spacexdata.com/v4/rockets/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SpaceX Wikipedia →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hlinkClick r:id="rId3"/>
              </a:rPr>
              <a:t>https://en.wikipedia.org/wiki/List_of_Falcon/_9/_and_Falcon_Heavy_launches</a:t>
            </a:r>
            <a:endParaRPr b="0" lang="en-US" sz="2200" spc="-1" strike="noStrike">
              <a:solidFill>
                <a:srgbClr val="3465a4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B74E43-58FA-4311-8C5E-E304E8D3510D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/>
          </p:nvPr>
        </p:nvSpPr>
        <p:spPr>
          <a:xfrm>
            <a:off x="228600" y="1800360"/>
            <a:ext cx="5232240" cy="4225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The SpaceX API is available to the public. We can use python to make a request to gather data and construct our database from it.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Source code :</a:t>
            </a:r>
            <a:r>
              <a:rPr b="0" lang="en-US" sz="2200" spc="-1" strike="noStrike" u="sng">
                <a:solidFill>
                  <a:srgbClr val="3465a4"/>
                </a:solidFill>
                <a:uFillTx/>
                <a:latin typeface="Abadi"/>
                <a:hlinkClick r:id="rId2"/>
              </a:rPr>
              <a:t>Github: Data Collection API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5943600" y="160020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Request launch data from SpaceX API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6" name=""/>
          <p:cNvSpPr/>
          <p:nvPr/>
        </p:nvSpPr>
        <p:spPr>
          <a:xfrm>
            <a:off x="9144000" y="160020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Construct a dataframe from collected data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"/>
          <p:cNvSpPr/>
          <p:nvPr/>
        </p:nvSpPr>
        <p:spPr>
          <a:xfrm>
            <a:off x="9124920" y="422676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Filter dataframe to only include Falcon 9 data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"/>
          <p:cNvSpPr/>
          <p:nvPr/>
        </p:nvSpPr>
        <p:spPr>
          <a:xfrm>
            <a:off x="5943600" y="420660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Handle missing Payload Mass values by replacing with the calculated mean on that column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9" name=""/>
          <p:cNvSpPr/>
          <p:nvPr/>
        </p:nvSpPr>
        <p:spPr>
          <a:xfrm rot="5400000">
            <a:off x="10058040" y="3771720"/>
            <a:ext cx="457200" cy="22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"/>
          <p:cNvSpPr/>
          <p:nvPr/>
        </p:nvSpPr>
        <p:spPr>
          <a:xfrm>
            <a:off x="8458200" y="2514600"/>
            <a:ext cx="457200" cy="22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"/>
          <p:cNvSpPr/>
          <p:nvPr/>
        </p:nvSpPr>
        <p:spPr>
          <a:xfrm rot="10800000">
            <a:off x="8458200" y="5028840"/>
            <a:ext cx="457200" cy="22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C3FA4E-4595-4E38-9074-7D14D3B496A0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/>
          </p:nvPr>
        </p:nvSpPr>
        <p:spPr>
          <a:xfrm>
            <a:off x="228600" y="1792440"/>
            <a:ext cx="5681520" cy="5065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python we can perform webscraping on the SpaceX Wikipedia webpage to collect launch data.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Source code:</a:t>
            </a:r>
            <a:r>
              <a:rPr b="0" lang="en-US" sz="2200" spc="-1" strike="noStrike" u="sng">
                <a:solidFill>
                  <a:srgbClr val="3465a4"/>
                </a:solidFill>
                <a:uFillTx/>
                <a:latin typeface="Abadi"/>
                <a:hlinkClick r:id="rId2"/>
              </a:rPr>
              <a:t>Github: Data Collection Web Scraping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Title 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Web Scraping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6058080" y="160056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Request launch data from SpaceX Wikipedia Page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6" name=""/>
          <p:cNvSpPr/>
          <p:nvPr/>
        </p:nvSpPr>
        <p:spPr>
          <a:xfrm>
            <a:off x="9495720" y="160020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Parse HTML tables to collect  column names (Attributes)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9476640" y="424080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Construct a dictionary of the collected data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6058080" y="4206960"/>
            <a:ext cx="2286000" cy="1828800"/>
          </a:xfrm>
          <a:prstGeom prst="flowChartAlternateProcess">
            <a:avLst/>
          </a:prstGeom>
          <a:solidFill>
            <a:srgbClr val="729fcf">
              <a:alpha val="46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0" lang="en-US" sz="1800" spc="-1" strike="noStrike">
                <a:latin typeface="Arial"/>
              </a:rPr>
              <a:t>Construct a dataframe based upon the dictionary data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9" name=""/>
          <p:cNvSpPr/>
          <p:nvPr/>
        </p:nvSpPr>
        <p:spPr>
          <a:xfrm rot="5400000">
            <a:off x="10523880" y="3785760"/>
            <a:ext cx="457200" cy="22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"/>
          <p:cNvSpPr/>
          <p:nvPr/>
        </p:nvSpPr>
        <p:spPr>
          <a:xfrm>
            <a:off x="8686800" y="2514600"/>
            <a:ext cx="457200" cy="22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"/>
          <p:cNvSpPr/>
          <p:nvPr/>
        </p:nvSpPr>
        <p:spPr>
          <a:xfrm rot="10800000">
            <a:off x="8686800" y="5002200"/>
            <a:ext cx="457200" cy="228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1E455B-F252-4F80-9AA9-1F8B78C7282B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</TotalTime>
  <Application>LibreOffice/7.3.7.2$Linux_X86_64 LibreOffice_project/30$Build-2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2024-01-19T16:47:45Z</dcterms:modified>
  <cp:revision>201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